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286" r:id="rId2"/>
    <p:sldId id="288" r:id="rId3"/>
    <p:sldId id="291" r:id="rId4"/>
    <p:sldId id="290" r:id="rId5"/>
  </p:sldIdLst>
  <p:sldSz cx="12192000" cy="6858000"/>
  <p:notesSz cx="7104063" cy="10234613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98" d="100"/>
          <a:sy n="98" d="100"/>
        </p:scale>
        <p:origin x="1158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707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50000"/>
              </a:lnSpc>
              <a:buNone/>
              <a:defRPr sz="2400" b="0" i="0">
                <a:solidFill>
                  <a:srgbClr val="000000"/>
                </a:solidFill>
                <a:latin typeface="+mj-lt"/>
                <a:ea typeface="Georgia" panose="02040502050405020303" charset="0"/>
                <a:cs typeface="Georgia" panose="02040502050405020303" charset="0"/>
              </a:defRPr>
            </a:lvl1pPr>
          </a:lstStyle>
          <a:p>
            <a:pPr lvl="0"/>
            <a:r>
              <a:rPr lang="en-US" dirty="0"/>
              <a:t>Sub-topic and Instructor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2" descr="“computer science zhejiang university logo”的图片搜索结果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5237766"/>
            <a:ext cx="1890203" cy="94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10515600" cy="3848100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Clr>
                <a:srgbClr val="005BBB"/>
              </a:buClr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lnSpc>
                <a:spcPct val="100000"/>
              </a:lnSpc>
              <a:buClr>
                <a:srgbClr val="005BBB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panose="020B0600040502020204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First level text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panose="020B0600040502020204" charset="0"/>
              <a:buChar char="-"/>
              <a:defRPr/>
            </a:pPr>
            <a:r>
              <a:rPr lang="en-US" dirty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3200" b="0"/>
            </a:lvl1pPr>
          </a:lstStyle>
          <a:p>
            <a:r>
              <a:rPr lang="en-US" dirty="0"/>
              <a:t>Click to edit 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10515600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0000"/>
              <a:buFont typeface="Arial" panose="020B0604020202020204" pitchFamily="34" charset="0"/>
              <a:buChar char="•"/>
              <a:defRPr sz="2400" b="0" i="0" spc="-5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buFont typeface="Arial" panose="020B0604020202020204" pitchFamily="34" charset="0"/>
              <a:buChar char="−"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First Level Text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 Text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 baseline="0"/>
            </a:lvl1pPr>
          </a:lstStyle>
          <a:p>
            <a:r>
              <a:rPr lang="en-US" dirty="0"/>
              <a:t>Click to edit 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E5EA-587B-4DB5-8C1A-34F0D98703CE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1BD2-46F1-4F19-9173-26ACE36E8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889820" y="5795302"/>
            <a:ext cx="1302179" cy="10626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First level text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panose="020B0600040502020204" charset="0"/>
              <a:buChar char="-"/>
              <a:defRPr/>
            </a:pPr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1" name="Slide Number Placeholder 6"/>
          <p:cNvSpPr txBox="1"/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600" b="1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2" descr="“computer science zhejiang university logo”的图片搜索结果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28" y="-2"/>
            <a:ext cx="1890203" cy="94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5"/>
          <p:cNvSpPr txBox="1"/>
          <p:nvPr userDrawn="1"/>
        </p:nvSpPr>
        <p:spPr>
          <a:xfrm>
            <a:off x="2505456" y="334265"/>
            <a:ext cx="6638544" cy="33634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None/>
              <a:defRPr sz="2400" b="0" i="0" kern="1200" baseline="0">
                <a:solidFill>
                  <a:srgbClr val="000000"/>
                </a:solidFill>
                <a:latin typeface="+mj-lt"/>
                <a:ea typeface="Georgia" panose="02040502050405020303" charset="0"/>
                <a:cs typeface="Georgia" panose="02040502050405020303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05BBB"/>
              </a:buClr>
              <a:buFont typeface="LucidaGrande" panose="020B0600040502020204" charset="0"/>
              <a:buChar char="-"/>
              <a:defRPr sz="1800" kern="12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050" y="851445"/>
            <a:ext cx="11387761" cy="2089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2"/>
          </a:solidFill>
          <a:latin typeface="+mj-lt"/>
          <a:ea typeface="Georgia" panose="02040502050405020303" charset="0"/>
          <a:cs typeface="Georgia" panose="02040502050405020303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400" kern="1200" baseline="0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3000" marR="0" indent="-228600" algn="l" defTabSz="914400" rtl="0" eaLnBrk="1" fontAlgn="auto" latinLnBrk="0" hangingPunct="1">
        <a:lnSpc>
          <a:spcPts val="2300"/>
        </a:lnSpc>
        <a:spcBef>
          <a:spcPts val="500"/>
        </a:spcBef>
        <a:spcAft>
          <a:spcPts val="0"/>
        </a:spcAft>
        <a:buClr>
          <a:srgbClr val="005BBB"/>
        </a:buClr>
        <a:buSzTx/>
        <a:buFont typeface="LucidaGrande" panose="020B0600040502020204" charset="0"/>
        <a:buChar char="-"/>
        <a:defRPr sz="2000" kern="1200" baseline="0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209.13353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05C86D-3D02-4FF1-B9C1-7273ECE1F96B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王恺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900726F-C8D1-44BD-92F5-A5B53B8E5DEB}"/>
              </a:ext>
            </a:extLst>
          </p:cNvPr>
          <p:cNvSpPr txBox="1"/>
          <p:nvPr/>
        </p:nvSpPr>
        <p:spPr>
          <a:xfrm>
            <a:off x="545761" y="1262858"/>
            <a:ext cx="9853107" cy="1894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近期工作：</a:t>
            </a:r>
            <a:endParaRPr lang="en-US" altLang="zh-CN" sz="16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1. Carla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环境下将</a:t>
            </a: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patch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添加到摄像头输出中：</a:t>
            </a:r>
            <a:r>
              <a:rPr lang="zh-CN" altLang="en-US" sz="16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还存在一些没能解决的问题</a:t>
            </a:r>
            <a:endParaRPr lang="en-US" altLang="zh-CN" sz="16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理论上，我理解的这个事情有两块需求：</a:t>
            </a:r>
            <a:endParaRPr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① 固定图像在仿真环境某个位置上，使其对于经过的车而言是一个相对仿真场景静止的面</a:t>
            </a:r>
            <a:endParaRPr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② </a:t>
            </a:r>
            <a:r>
              <a:rPr lang="zh-CN" altLang="en-US" sz="1600" strike="sngStrike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在不平整（甚至不连续）的面上发生形变扭曲、画面缺失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→  </a:t>
            </a:r>
            <a:r>
              <a:rPr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复杂、实际应用中可能没意义</a:t>
            </a:r>
            <a:endParaRPr lang="en-US" altLang="zh-CN" sz="1600" dirty="0">
              <a:solidFill>
                <a:srgbClr val="FF0000"/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弧形 2">
            <a:extLst>
              <a:ext uri="{FF2B5EF4-FFF2-40B4-BE49-F238E27FC236}">
                <a16:creationId xmlns:a16="http://schemas.microsoft.com/office/drawing/2014/main" id="{A0B8B58F-E8C6-4C3C-B256-E9C589DB96E6}"/>
              </a:ext>
            </a:extLst>
          </p:cNvPr>
          <p:cNvSpPr/>
          <p:nvPr/>
        </p:nvSpPr>
        <p:spPr>
          <a:xfrm rot="10078764" flipV="1">
            <a:off x="544977" y="2639474"/>
            <a:ext cx="811000" cy="974920"/>
          </a:xfrm>
          <a:prstGeom prst="arc">
            <a:avLst>
              <a:gd name="adj1" fmla="val 16523998"/>
              <a:gd name="adj2" fmla="val 3073575"/>
            </a:avLst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F41DC60D-39DA-4FA6-A5F8-2FEA3B1FE0DD}"/>
              </a:ext>
            </a:extLst>
          </p:cNvPr>
          <p:cNvSpPr/>
          <p:nvPr/>
        </p:nvSpPr>
        <p:spPr>
          <a:xfrm>
            <a:off x="847616" y="3594156"/>
            <a:ext cx="9309370" cy="2577830"/>
          </a:xfrm>
          <a:prstGeom prst="round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0C04290-E583-4C54-B6E6-A8966ED7C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744" y="3984171"/>
            <a:ext cx="1122446" cy="1122446"/>
          </a:xfrm>
          <a:prstGeom prst="rect">
            <a:avLst/>
          </a:prstGeom>
        </p:spPr>
      </p:pic>
      <p:sp>
        <p:nvSpPr>
          <p:cNvPr id="8" name="箭头: 右 7">
            <a:extLst>
              <a:ext uri="{FF2B5EF4-FFF2-40B4-BE49-F238E27FC236}">
                <a16:creationId xmlns:a16="http://schemas.microsoft.com/office/drawing/2014/main" id="{D6F86421-1A8D-4445-BD54-288CAB3C25B3}"/>
              </a:ext>
            </a:extLst>
          </p:cNvPr>
          <p:cNvSpPr/>
          <p:nvPr/>
        </p:nvSpPr>
        <p:spPr>
          <a:xfrm>
            <a:off x="2536735" y="4534239"/>
            <a:ext cx="223736" cy="826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A5A98FF-0387-4869-AB9D-0FB868D4894D}"/>
              </a:ext>
            </a:extLst>
          </p:cNvPr>
          <p:cNvSpPr txBox="1"/>
          <p:nvPr/>
        </p:nvSpPr>
        <p:spPr>
          <a:xfrm>
            <a:off x="2726872" y="5100337"/>
            <a:ext cx="2031325" cy="826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patch</a:t>
            </a:r>
            <a:r>
              <a:rPr lang="zh-CN" altLang="en-US" sz="14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像素点坐标生成</a:t>
            </a:r>
            <a:endParaRPr lang="en-US" altLang="zh-CN" sz="14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根据预定的位置、旋转</a:t>
            </a:r>
            <a:endParaRPr lang="en-US" altLang="zh-CN" sz="12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生成每个像素点的世界坐标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495EE8E8-5FD1-4310-AF3C-9BE6AD7682A1}"/>
                  </a:ext>
                </a:extLst>
              </p:cNvPr>
              <p:cNvSpPr txBox="1"/>
              <p:nvPr/>
            </p:nvSpPr>
            <p:spPr>
              <a:xfrm>
                <a:off x="2902016" y="4269517"/>
                <a:ext cx="1681038" cy="5350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𝑍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(…)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(…)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(…)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495EE8E8-5FD1-4310-AF3C-9BE6AD7682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2016" y="4269517"/>
                <a:ext cx="1681038" cy="53508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箭头: 右 11">
            <a:extLst>
              <a:ext uri="{FF2B5EF4-FFF2-40B4-BE49-F238E27FC236}">
                <a16:creationId xmlns:a16="http://schemas.microsoft.com/office/drawing/2014/main" id="{E89B16BD-8693-4310-AE4F-F4C0BA95FFD1}"/>
              </a:ext>
            </a:extLst>
          </p:cNvPr>
          <p:cNvSpPr/>
          <p:nvPr/>
        </p:nvSpPr>
        <p:spPr>
          <a:xfrm>
            <a:off x="4657725" y="4534238"/>
            <a:ext cx="771525" cy="899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A1ED1681-6F07-4EE1-99E3-033BAA84BA43}"/>
                  </a:ext>
                </a:extLst>
              </p:cNvPr>
              <p:cNvSpPr txBox="1"/>
              <p:nvPr/>
            </p:nvSpPr>
            <p:spPr>
              <a:xfrm>
                <a:off x="5502301" y="4269002"/>
                <a:ext cx="1900970" cy="5439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altLang="zh-CN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𝑍</m:t>
                                    </m:r>
                                  </m:e>
                                  <m:sup>
                                    <m: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(…)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(…)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(…)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A1ED1681-6F07-4EE1-99E3-033BAA84BA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2301" y="4269002"/>
                <a:ext cx="1900970" cy="5439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文本框 13">
            <a:extLst>
              <a:ext uri="{FF2B5EF4-FFF2-40B4-BE49-F238E27FC236}">
                <a16:creationId xmlns:a16="http://schemas.microsoft.com/office/drawing/2014/main" id="{62A4EA66-A9BB-458C-9B57-CB820B5DA6B9}"/>
              </a:ext>
            </a:extLst>
          </p:cNvPr>
          <p:cNvSpPr txBox="1"/>
          <p:nvPr/>
        </p:nvSpPr>
        <p:spPr>
          <a:xfrm>
            <a:off x="5062810" y="5106617"/>
            <a:ext cx="2800767" cy="586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变换到相机坐标系</a:t>
            </a:r>
            <a:endParaRPr lang="en-US" altLang="zh-CN" sz="14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将世界坐标变换为相机坐标系下的坐标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8585E015-6A35-47ED-A6FF-42089DD4A19D}"/>
                  </a:ext>
                </a:extLst>
              </p:cNvPr>
              <p:cNvSpPr txBox="1"/>
              <p:nvPr/>
            </p:nvSpPr>
            <p:spPr>
              <a:xfrm>
                <a:off x="8322518" y="4266380"/>
                <a:ext cx="1416991" cy="5350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(…)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(…)</m:t>
                                </m:r>
                              </m:e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(…)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8585E015-6A35-47ED-A6FF-42089DD4A1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2518" y="4266380"/>
                <a:ext cx="1416991" cy="53508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文本框 16">
            <a:extLst>
              <a:ext uri="{FF2B5EF4-FFF2-40B4-BE49-F238E27FC236}">
                <a16:creationId xmlns:a16="http://schemas.microsoft.com/office/drawing/2014/main" id="{62940B73-AEAE-4D00-83D5-2448AEE1F91F}"/>
              </a:ext>
            </a:extLst>
          </p:cNvPr>
          <p:cNvSpPr txBox="1"/>
          <p:nvPr/>
        </p:nvSpPr>
        <p:spPr>
          <a:xfrm>
            <a:off x="8169238" y="5106616"/>
            <a:ext cx="1723549" cy="828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变换成像素坐标</a:t>
            </a:r>
            <a:endParaRPr lang="en-US" altLang="zh-CN" sz="14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将相机坐标变换为相机</a:t>
            </a:r>
            <a:endParaRPr lang="en-US" altLang="zh-CN" sz="12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输出图像中的像素坐标</a:t>
            </a:r>
            <a:endParaRPr lang="en-US" altLang="zh-CN" sz="12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52B53F9-9AE3-459F-82F0-52152FF578A3}"/>
              </a:ext>
            </a:extLst>
          </p:cNvPr>
          <p:cNvSpPr txBox="1"/>
          <p:nvPr/>
        </p:nvSpPr>
        <p:spPr>
          <a:xfrm>
            <a:off x="4538664" y="4238297"/>
            <a:ext cx="1031051" cy="288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相机外部参数</a:t>
            </a:r>
            <a:endParaRPr lang="zh-CN" altLang="en-US" sz="105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C2A8BC6-BB1C-4C1F-A3E8-09E32D6B55CF}"/>
              </a:ext>
            </a:extLst>
          </p:cNvPr>
          <p:cNvSpPr txBox="1"/>
          <p:nvPr/>
        </p:nvSpPr>
        <p:spPr>
          <a:xfrm>
            <a:off x="7348051" y="4263192"/>
            <a:ext cx="1031052" cy="288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rgbClr val="FF0000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相机内部参数</a:t>
            </a:r>
            <a:endParaRPr lang="zh-CN" altLang="en-US" sz="1050" b="1" dirty="0">
              <a:solidFill>
                <a:srgbClr val="FF0000"/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9C0A8CDA-61C4-4B02-AFE3-9A57FFB20781}"/>
              </a:ext>
            </a:extLst>
          </p:cNvPr>
          <p:cNvSpPr/>
          <p:nvPr/>
        </p:nvSpPr>
        <p:spPr>
          <a:xfrm>
            <a:off x="7477815" y="4526995"/>
            <a:ext cx="771525" cy="899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1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8" grpId="0" animBg="1"/>
      <p:bldP spid="9" grpId="0"/>
      <p:bldP spid="10" grpId="0"/>
      <p:bldP spid="12" grpId="0" animBg="1"/>
      <p:bldP spid="13" grpId="0"/>
      <p:bldP spid="14" grpId="0"/>
      <p:bldP spid="16" grpId="0"/>
      <p:bldP spid="17" grpId="0"/>
      <p:bldP spid="18" grpId="0"/>
      <p:bldP spid="19" grpId="0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xamp">
            <a:hlinkClick r:id="" action="ppaction://media"/>
            <a:extLst>
              <a:ext uri="{FF2B5EF4-FFF2-40B4-BE49-F238E27FC236}">
                <a16:creationId xmlns:a16="http://schemas.microsoft.com/office/drawing/2014/main" id="{39DB1C1B-EBAD-430B-B532-0A11643B80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5900" y="1410599"/>
            <a:ext cx="8409493" cy="473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847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xample2">
            <a:hlinkClick r:id="" action="ppaction://media"/>
            <a:extLst>
              <a:ext uri="{FF2B5EF4-FFF2-40B4-BE49-F238E27FC236}">
                <a16:creationId xmlns:a16="http://schemas.microsoft.com/office/drawing/2014/main" id="{827C3D46-2B51-4D8D-9699-F4CDE4C8DFB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75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2297" y="1279186"/>
            <a:ext cx="9513652" cy="514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206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3BF1AE7B-65BE-48A9-BC2F-3E5C243FD05C}"/>
              </a:ext>
            </a:extLst>
          </p:cNvPr>
          <p:cNvSpPr txBox="1"/>
          <p:nvPr/>
        </p:nvSpPr>
        <p:spPr>
          <a:xfrm>
            <a:off x="545761" y="2588535"/>
            <a:ext cx="9629371" cy="1892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后续工作：</a:t>
            </a:r>
            <a:endParaRPr lang="en-US" altLang="zh-CN" sz="16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1. 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寻找解决现有的添加</a:t>
            </a: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patch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方法的问题的解决方法 → 可能没有解决办法</a:t>
            </a:r>
            <a:endParaRPr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2. Carla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环境下针对</a:t>
            </a: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Faster RCNN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的检测抑制 → 我可以做，或者其他更熟悉</a:t>
            </a: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Carla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环境的同学做也行</a:t>
            </a:r>
            <a:endParaRPr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或</a:t>
            </a:r>
            <a:r>
              <a:rPr lang="en-US" altLang="zh-CN" sz="1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  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线条化的</a:t>
            </a: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patch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生成</a:t>
            </a: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 难做、大概率没效果，但还是需要试一下才知道</a:t>
            </a:r>
            <a:endParaRPr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DC9804-FF0F-4D1C-A992-5C86A2EA860F}"/>
              </a:ext>
            </a:extLst>
          </p:cNvPr>
          <p:cNvSpPr txBox="1"/>
          <p:nvPr/>
        </p:nvSpPr>
        <p:spPr>
          <a:xfrm>
            <a:off x="545761" y="1262858"/>
            <a:ext cx="10455614" cy="115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近期工作：</a:t>
            </a:r>
            <a:endParaRPr lang="en-US" altLang="zh-CN" sz="16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2. Faster RCNN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YOLOv3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结构差异</a:t>
            </a:r>
            <a:endParaRPr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3. 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文章</a:t>
            </a:r>
            <a:r>
              <a:rPr lang="en-US" altLang="zh-CN" sz="14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lang="en-US" altLang="zh-CN" sz="14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hlinkClick r:id="rId2"/>
              </a:rPr>
              <a:t>Suppress with a Patch: Revisiting Universal Adversarial Patch Attacks against Object Detection</a:t>
            </a:r>
            <a:r>
              <a:rPr lang="en-US" altLang="zh-CN" sz="14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总结随时可以做，如果有必要</a:t>
            </a:r>
            <a:endParaRPr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4052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05588468-0b5c-4f5a-b435-5afb986dab57"/>
  <p:tag name="COMMONDATA" val="eyJoZGlkIjoiNmY2YzM4Mjc2OWQwMjIxODVkNjBkY2M0NDQxY2NjOTYifQ=="/>
</p:tagLst>
</file>

<file path=ppt/theme/theme1.xml><?xml version="1.0" encoding="utf-8"?>
<a:theme xmlns:a="http://schemas.openxmlformats.org/drawingml/2006/main" name="UB Powerpoint Template">
  <a:themeElements>
    <a:clrScheme name="Custom 1">
      <a:dk1>
        <a:srgbClr val="000000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912</TotalTime>
  <Words>256</Words>
  <Application>Microsoft Office PowerPoint</Application>
  <PresentationFormat>宽屏</PresentationFormat>
  <Paragraphs>28</Paragraphs>
  <Slides>4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LucidaGrande</vt:lpstr>
      <vt:lpstr>宋体</vt:lpstr>
      <vt:lpstr>Arial</vt:lpstr>
      <vt:lpstr>Calibri</vt:lpstr>
      <vt:lpstr>Cambria Math</vt:lpstr>
      <vt:lpstr>Times New Roman</vt:lpstr>
      <vt:lpstr>UB Powerpoint Template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Kai</dc:creator>
  <cp:lastModifiedBy>王 恺</cp:lastModifiedBy>
  <cp:revision>136</cp:revision>
  <dcterms:created xsi:type="dcterms:W3CDTF">2023-03-18T15:24:00Z</dcterms:created>
  <dcterms:modified xsi:type="dcterms:W3CDTF">2023-08-08T02:32:55Z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A7E3D141F5374C14A0D3149797134570</vt:lpwstr>
  </property>
</Properties>
</file>

<file path=docProps/thumbnail.jpeg>
</file>